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92B74AA4-1C5D-418C-921D-000C4844A534}" type="datetimeFigureOut">
              <a:rPr lang="fr-FR" smtClean="0"/>
              <a:t>28/11/2021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323149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B74AA4-1C5D-418C-921D-000C4844A534}" type="datetimeFigureOut">
              <a:rPr lang="fr-FR" smtClean="0"/>
              <a:t>28/11/2021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388090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B74AA4-1C5D-418C-921D-000C4844A534}" type="datetimeFigureOut">
              <a:rPr lang="fr-FR" smtClean="0"/>
              <a:t>28/11/2021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527152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B74AA4-1C5D-418C-921D-000C4844A534}" type="datetimeFigureOut">
              <a:rPr lang="fr-FR" smtClean="0"/>
              <a:t>28/11/2021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310185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92B74AA4-1C5D-418C-921D-000C4844A534}" type="datetimeFigureOut">
              <a:rPr lang="fr-FR" smtClean="0"/>
              <a:t>28/11/2021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45180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2B74AA4-1C5D-418C-921D-000C4844A534}" type="datetimeFigureOut">
              <a:rPr lang="fr-FR" smtClean="0"/>
              <a:t>28/11/2021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307708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2B74AA4-1C5D-418C-921D-000C4844A534}" type="datetimeFigureOut">
              <a:rPr lang="fr-FR" smtClean="0"/>
              <a:t>28/11/2021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245127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2B74AA4-1C5D-418C-921D-000C4844A534}" type="datetimeFigureOut">
              <a:rPr lang="fr-FR" smtClean="0"/>
              <a:t>28/11/2021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4145539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B74AA4-1C5D-418C-921D-000C4844A534}" type="datetimeFigureOut">
              <a:rPr lang="fr-FR" smtClean="0"/>
              <a:t>28/11/2021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332993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2B74AA4-1C5D-418C-921D-000C4844A534}" type="datetimeFigureOut">
              <a:rPr lang="fr-FR" smtClean="0"/>
              <a:t>28/11/2021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4098502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2B74AA4-1C5D-418C-921D-000C4844A534}" type="datetimeFigureOut">
              <a:rPr lang="fr-FR" smtClean="0"/>
              <a:t>28/11/2021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419F1D-B04D-4787-8F20-159D9A8C0AD4}" type="slidenum">
              <a:rPr lang="fr-FR" smtClean="0"/>
              <a:t>‹N°›</a:t>
            </a:fld>
            <a:endParaRPr lang="fr-FR"/>
          </a:p>
        </p:txBody>
      </p:sp>
    </p:spTree>
    <p:extLst>
      <p:ext uri="{BB962C8B-B14F-4D97-AF65-F5344CB8AC3E}">
        <p14:creationId xmlns:p14="http://schemas.microsoft.com/office/powerpoint/2010/main" val="253058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74AA4-1C5D-418C-921D-000C4844A534}" type="datetimeFigureOut">
              <a:rPr lang="fr-FR" smtClean="0"/>
              <a:t>28/11/2021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19F1D-B04D-4787-8F20-159D9A8C0AD4}" type="slidenum">
              <a:rPr lang="fr-FR" smtClean="0"/>
              <a:t>‹N°›</a:t>
            </a:fld>
            <a:endParaRPr lang="fr-FR"/>
          </a:p>
        </p:txBody>
      </p:sp>
    </p:spTree>
    <p:extLst>
      <p:ext uri="{BB962C8B-B14F-4D97-AF65-F5344CB8AC3E}">
        <p14:creationId xmlns:p14="http://schemas.microsoft.com/office/powerpoint/2010/main" val="359558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eaee.org/" TargetMode="External"/><Relationship Id="rId2" Type="http://schemas.openxmlformats.org/officeDocument/2006/relationships/hyperlink" Target="mailto:associationaeaee@orange.f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22764" y="644236"/>
            <a:ext cx="8645236" cy="2680855"/>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endParaRPr lang="fr-FR" dirty="0"/>
          </a:p>
        </p:txBody>
      </p:sp>
      <p:sp>
        <p:nvSpPr>
          <p:cNvPr id="3" name="Sous-titre 2"/>
          <p:cNvSpPr>
            <a:spLocks noGrp="1"/>
          </p:cNvSpPr>
          <p:nvPr>
            <p:ph type="subTitle" idx="1"/>
          </p:nvPr>
        </p:nvSpPr>
        <p:spPr>
          <a:xfrm>
            <a:off x="1524000" y="2680855"/>
            <a:ext cx="9144000" cy="3844635"/>
          </a:xfrm>
        </p:spPr>
        <p:txBody>
          <a:bodyPr>
            <a:normAutofit/>
          </a:bodyPr>
          <a:lstStyle/>
          <a:p>
            <a:r>
              <a:rPr lang="fr-FR" sz="8000" dirty="0" smtClean="0"/>
              <a:t>L ’Association </a:t>
            </a:r>
            <a:r>
              <a:rPr lang="fr-FR" sz="8000" dirty="0"/>
              <a:t>des Elus Agents d’EDF et des Energies</a:t>
            </a:r>
            <a:endParaRPr lang="fr-FR" sz="8000" dirty="0"/>
          </a:p>
        </p:txBody>
      </p:sp>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8787" y="407988"/>
            <a:ext cx="11144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178885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838200" y="1825625"/>
            <a:ext cx="10515600" cy="4866120"/>
          </a:xfrm>
        </p:spPr>
        <p:txBody>
          <a:bodyPr>
            <a:normAutofit/>
          </a:bodyPr>
          <a:lstStyle/>
          <a:p>
            <a:r>
              <a:rPr lang="fr-FR" altLang="fr-FR" b="1" dirty="0" smtClean="0">
                <a:solidFill>
                  <a:srgbClr val="0066FF"/>
                </a:solidFill>
                <a:effectLst>
                  <a:outerShdw blurRad="38100" dist="38100" dir="2700000" algn="tl">
                    <a:srgbClr val="C0C0C0"/>
                  </a:outerShdw>
                </a:effectLst>
              </a:rPr>
              <a:t>L’AEAEE </a:t>
            </a:r>
            <a:r>
              <a:rPr lang="fr-FR" altLang="fr-FR" b="1" dirty="0">
                <a:solidFill>
                  <a:srgbClr val="0066FF"/>
                </a:solidFill>
                <a:effectLst>
                  <a:outerShdw blurRad="38100" dist="38100" dir="2700000" algn="tl">
                    <a:srgbClr val="C0C0C0"/>
                  </a:outerShdw>
                </a:effectLst>
              </a:rPr>
              <a:t>: SON ORIGINE</a:t>
            </a:r>
          </a:p>
          <a:p>
            <a:r>
              <a:rPr lang="fr-FR" altLang="fr-FR" dirty="0" smtClean="0">
                <a:solidFill>
                  <a:srgbClr val="000000"/>
                </a:solidFill>
                <a:cs typeface="Times New Roman" panose="02020603050405020304" pitchFamily="18" charset="0"/>
              </a:rPr>
              <a:t>Réunis lors d’une « journée des Élus » en juin 1992 sous l’égide de Pierre DELAPORTE, Président d’EDF, les élus agents d’électricité de France, à l’initiative de huit d’entre eux ont constitué le premier Bureau et ont décidé de se structurer en une Association qui regrouperait l’ensemble des agents d’EDF exerçant un mandat électif. EDF a alors décidé de soutenir cette initiative, consciente de la nécessité de faire évoluer sa culture d’entreprise en parallèle avec l’évolution de l’environnement sociétal. C’est ainsi que fut créée en février 1993 l’Association des Elus-Agents d’EDF qui devait lors de son Assemblée Générale de juin 1994 s’élargir aux agents gaziers.</a:t>
            </a:r>
            <a:endParaRPr lang="fr-FR" altLang="fr-FR" sz="1600" dirty="0" smtClean="0">
              <a:solidFill>
                <a:srgbClr val="000000"/>
              </a:solidFill>
              <a:cs typeface="Times New Roman" panose="02020603050405020304" pitchFamily="18" charset="0"/>
            </a:endParaRPr>
          </a:p>
          <a:p>
            <a:endParaRPr lang="fr-FR" dirty="0"/>
          </a:p>
        </p:txBody>
      </p:sp>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8787" y="686594"/>
            <a:ext cx="11144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618215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b="1" dirty="0" smtClean="0"/>
              <a:t>Ses Objectifs</a:t>
            </a:r>
            <a:endParaRPr lang="fr-FR" b="1" dirty="0"/>
          </a:p>
        </p:txBody>
      </p:sp>
      <p:sp>
        <p:nvSpPr>
          <p:cNvPr id="4" name="Rectangle 3"/>
          <p:cNvSpPr/>
          <p:nvPr/>
        </p:nvSpPr>
        <p:spPr>
          <a:xfrm>
            <a:off x="1059873" y="2198960"/>
            <a:ext cx="10293927" cy="4555093"/>
          </a:xfrm>
          <a:prstGeom prst="rect">
            <a:avLst/>
          </a:prstGeom>
        </p:spPr>
        <p:txBody>
          <a:bodyPr wrap="square">
            <a:spAutoFit/>
          </a:bodyPr>
          <a:lstStyle/>
          <a:p>
            <a:r>
              <a:rPr lang="fr-FR" altLang="fr-FR" dirty="0" smtClean="0"/>
              <a:t>Au travers de deux objectifs essentiels que sont : satisfaire les besoins des collègues élus (agents actifs ou retraités) et apporter une valeur ajoutée aux entreprises.</a:t>
            </a:r>
          </a:p>
          <a:p>
            <a:endParaRPr lang="fr-FR" altLang="fr-FR" dirty="0" smtClean="0"/>
          </a:p>
          <a:p>
            <a:r>
              <a:rPr lang="fr-FR" altLang="fr-FR" sz="2800" b="1" dirty="0" smtClean="0"/>
              <a:t>Son Ambition</a:t>
            </a:r>
          </a:p>
          <a:p>
            <a:r>
              <a:rPr lang="fr-FR" altLang="fr-FR" dirty="0" smtClean="0"/>
              <a:t>Notre Association a pour ambition d’être une interface pour les Groupes et leur environnement. Un outil de compréhension mutuelle entre EDF, ENEDIS, RTE,  GRDF, GRT gaz et l’ensemble des élus locaux.</a:t>
            </a:r>
          </a:p>
          <a:p>
            <a:r>
              <a:rPr lang="fr-FR" altLang="fr-FR" dirty="0" smtClean="0"/>
              <a:t>De plus </a:t>
            </a:r>
            <a:r>
              <a:rPr lang="fr-FR" altLang="fr-FR" dirty="0" smtClean="0"/>
              <a:t>notre appétence se décline par la diffusion d’informations et de réunions de concertation pour que les énergies électriques et gazières soient facteurs de progrès social et économique sur nos territoires.</a:t>
            </a:r>
          </a:p>
          <a:p>
            <a:r>
              <a:rPr lang="fr-FR" altLang="fr-FR" dirty="0" smtClean="0"/>
              <a:t> </a:t>
            </a:r>
            <a:endParaRPr lang="fr-FR" altLang="fr-FR" dirty="0" smtClean="0"/>
          </a:p>
          <a:p>
            <a:endParaRPr lang="fr-FR" altLang="fr-FR" dirty="0" smtClean="0"/>
          </a:p>
          <a:p>
            <a:r>
              <a:rPr lang="fr-FR" altLang="fr-FR" sz="2800" b="1" dirty="0" smtClean="0"/>
              <a:t>Son maillage</a:t>
            </a:r>
          </a:p>
          <a:p>
            <a:r>
              <a:rPr lang="fr-FR" altLang="fr-FR" dirty="0" smtClean="0"/>
              <a:t>Nous avons souhaité garder l’ancien maillage régional avec 22 régions animées par un administrateur et son suppléant. Avec l’aide des correspondants locaux dans les départements ils organisent des rencontres régionales et locales en partenariat avec les entreprises sur des thèmes touchant principalement le monde des énergies.</a:t>
            </a:r>
            <a:endParaRPr lang="fr-FR" altLang="fr-FR" dirty="0"/>
          </a:p>
        </p:txBody>
      </p:sp>
      <p:pic>
        <p:nvPicPr>
          <p:cNvPr id="5" name="Imag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8787" y="686594"/>
            <a:ext cx="11144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353718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35844"/>
          </a:xfrm>
        </p:spPr>
        <p:txBody>
          <a:bodyPr/>
          <a:lstStyle/>
          <a:p>
            <a:endParaRPr lang="fr-FR" dirty="0"/>
          </a:p>
        </p:txBody>
      </p:sp>
      <p:sp>
        <p:nvSpPr>
          <p:cNvPr id="3" name="Espace réservé du contenu 2"/>
          <p:cNvSpPr>
            <a:spLocks noGrp="1"/>
          </p:cNvSpPr>
          <p:nvPr>
            <p:ph idx="1"/>
          </p:nvPr>
        </p:nvSpPr>
        <p:spPr>
          <a:xfrm>
            <a:off x="838200" y="1690688"/>
            <a:ext cx="10515600" cy="4679084"/>
          </a:xfrm>
        </p:spPr>
        <p:txBody>
          <a:bodyPr>
            <a:normAutofit/>
          </a:bodyPr>
          <a:lstStyle/>
          <a:p>
            <a:pPr marL="0" indent="0">
              <a:buNone/>
            </a:pPr>
            <a:r>
              <a:rPr lang="fr-FR" altLang="fr-FR" sz="2400" b="1" dirty="0" smtClean="0">
                <a:solidFill>
                  <a:srgbClr val="000000"/>
                </a:solidFill>
                <a:cs typeface="Times New Roman" panose="02020603050405020304" pitchFamily="18" charset="0"/>
              </a:rPr>
              <a:t>Les réunions Régionales ou départementales</a:t>
            </a:r>
          </a:p>
          <a:p>
            <a:pPr marL="0" indent="0" algn="ctr">
              <a:buNone/>
            </a:pPr>
            <a:r>
              <a:rPr lang="fr-FR" altLang="fr-FR" sz="1800" dirty="0" smtClean="0">
                <a:solidFill>
                  <a:srgbClr val="000000"/>
                </a:solidFill>
                <a:cs typeface="Times New Roman" panose="02020603050405020304" pitchFamily="18" charset="0"/>
              </a:rPr>
              <a:t>Les directeurs d’EDF, ENEDIS, RTE, GRDF, GRTgaz, présentent leurs activités et les évolutions qui impactent nos collectivités. Les échanges au cours de ces rencontres sont très appréciés par nos collègues élus et sont de nature à les aider dans l’exercice de leur mandat.</a:t>
            </a:r>
          </a:p>
          <a:p>
            <a:pPr marL="0" indent="0">
              <a:buNone/>
            </a:pPr>
            <a:r>
              <a:rPr lang="fr-FR" altLang="fr-FR" sz="2400" b="1" dirty="0" smtClean="0">
                <a:solidFill>
                  <a:srgbClr val="000000"/>
                </a:solidFill>
                <a:cs typeface="Times New Roman" panose="02020603050405020304" pitchFamily="18" charset="0"/>
              </a:rPr>
              <a:t>Ouverture à l’externe</a:t>
            </a:r>
            <a:endParaRPr lang="fr-FR" altLang="fr-FR" sz="2400" b="1" dirty="0" smtClean="0">
              <a:solidFill>
                <a:srgbClr val="000000"/>
              </a:solidFill>
              <a:cs typeface="Times New Roman" panose="02020603050405020304" pitchFamily="18" charset="0"/>
            </a:endParaRPr>
          </a:p>
          <a:p>
            <a:pPr algn="just"/>
            <a:r>
              <a:rPr lang="fr-FR" altLang="fr-FR" sz="1800" dirty="0" smtClean="0"/>
              <a:t>De plus nous attachons beaucoup d’importance à ouvrir notre association vers l’externe en invitant les élus locaux et nationaux en leur permettant de rencontrer les responsables des Groupes..</a:t>
            </a:r>
          </a:p>
          <a:p>
            <a:pPr algn="just"/>
            <a:r>
              <a:rPr lang="fr-FR" altLang="fr-FR" sz="2400" b="1" dirty="0" smtClean="0"/>
              <a:t>Site Internet</a:t>
            </a:r>
          </a:p>
          <a:p>
            <a:pPr marL="0" indent="0" algn="just">
              <a:buNone/>
            </a:pPr>
            <a:r>
              <a:rPr lang="fr-FR" altLang="fr-FR" sz="1800" dirty="0" smtClean="0"/>
              <a:t>Notre site Internet est ouvert à tous les adhérents : « AEAEE » Association des Elus Agents EDF et des Energies.</a:t>
            </a:r>
          </a:p>
          <a:p>
            <a:pPr algn="just"/>
            <a:r>
              <a:rPr lang="fr-FR" altLang="fr-FR" sz="2400" b="1" dirty="0" smtClean="0"/>
              <a:t>Lieu d’échange</a:t>
            </a:r>
          </a:p>
          <a:p>
            <a:pPr marL="0" indent="0" algn="just">
              <a:buNone/>
            </a:pPr>
            <a:r>
              <a:rPr lang="fr-FR" altLang="fr-FR" sz="1800" dirty="0" smtClean="0"/>
              <a:t>Notre Association reste un espace d’échanges sur nos missions de service public entre élus-agents de toutes les régions en partenariat avec les Groupes et leurs filiales. C’est pourquoi votre engagement, en vous faisant connaître renforcera notre Association</a:t>
            </a:r>
          </a:p>
          <a:p>
            <a:pPr algn="just"/>
            <a:endParaRPr lang="fr-FR" altLang="fr-FR" sz="1800" dirty="0"/>
          </a:p>
        </p:txBody>
      </p:sp>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8787" y="686594"/>
            <a:ext cx="11144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24480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838200" y="1690688"/>
            <a:ext cx="10515600" cy="4679084"/>
          </a:xfrm>
        </p:spPr>
        <p:txBody>
          <a:bodyPr>
            <a:normAutofit/>
          </a:bodyPr>
          <a:lstStyle/>
          <a:p>
            <a:pPr marL="0" indent="0">
              <a:buNone/>
            </a:pPr>
            <a:r>
              <a:rPr lang="fr-FR" altLang="fr-FR" sz="2400" b="1" dirty="0" smtClean="0">
                <a:solidFill>
                  <a:srgbClr val="000000"/>
                </a:solidFill>
                <a:cs typeface="Times New Roman" panose="02020603050405020304" pitchFamily="18" charset="0"/>
              </a:rPr>
              <a:t>Son organisation</a:t>
            </a:r>
          </a:p>
          <a:p>
            <a:pPr>
              <a:spcBef>
                <a:spcPct val="50000"/>
              </a:spcBef>
              <a:buFontTx/>
              <a:buChar char="•"/>
              <a:defRPr/>
            </a:pPr>
            <a:r>
              <a:rPr lang="fr-FR" altLang="fr-FR" sz="1800" dirty="0"/>
              <a:t>les membres du Conseil d’Administration  sont élus dans chaque région administrative par les adhérents et leur élection est approuvée par l’Assemblée Générale. Leur mandat est de six ans et ils sont </a:t>
            </a:r>
            <a:r>
              <a:rPr lang="fr-FR" altLang="fr-FR" sz="1800" dirty="0" smtClean="0"/>
              <a:t>rééligibles</a:t>
            </a:r>
          </a:p>
          <a:p>
            <a:pPr>
              <a:spcBef>
                <a:spcPct val="50000"/>
              </a:spcBef>
              <a:buFontTx/>
              <a:buChar char="•"/>
              <a:defRPr/>
            </a:pPr>
            <a:r>
              <a:rPr lang="fr-FR" altLang="fr-FR" sz="1800" dirty="0"/>
              <a:t>Le Conseil d’Administration élit un Bureau</a:t>
            </a:r>
            <a:r>
              <a:rPr lang="fr-FR" altLang="fr-FR" sz="1800" dirty="0">
                <a:solidFill>
                  <a:srgbClr val="0066FF"/>
                </a:solidFill>
              </a:rPr>
              <a:t>  </a:t>
            </a:r>
            <a:r>
              <a:rPr lang="fr-FR" altLang="fr-FR" sz="1800" dirty="0"/>
              <a:t>composé de dix membres</a:t>
            </a:r>
          </a:p>
          <a:p>
            <a:pPr>
              <a:spcBef>
                <a:spcPct val="50000"/>
              </a:spcBef>
              <a:buFontTx/>
              <a:buChar char="•"/>
              <a:defRPr/>
            </a:pPr>
            <a:endParaRPr lang="fr-FR" altLang="fr-FR" sz="1800" dirty="0"/>
          </a:p>
          <a:p>
            <a:pPr marL="0" indent="0">
              <a:buNone/>
            </a:pPr>
            <a:r>
              <a:rPr lang="fr-FR" altLang="fr-FR" sz="1900" dirty="0" smtClean="0"/>
              <a:t>Chaque administrateur-délégué régional est chargé de l’animation de son secteur. Il organise, convoque les réunions et fixe l’ordre du jour dans le cadre des objectifs de l’Association. Il assure les relations entre l’Association et les pouvoirs publics régionaux, élus, collectivités. Il fait élire des correspondants locaux</a:t>
            </a:r>
          </a:p>
          <a:p>
            <a:pPr marL="0" indent="0">
              <a:buNone/>
            </a:pPr>
            <a:endParaRPr lang="fr-FR" altLang="fr-FR" sz="1900" b="1" dirty="0">
              <a:solidFill>
                <a:srgbClr val="000000"/>
              </a:solidFill>
              <a:cs typeface="Times New Roman" panose="02020603050405020304" pitchFamily="18" charset="0"/>
            </a:endParaRPr>
          </a:p>
          <a:p>
            <a:pPr>
              <a:spcBef>
                <a:spcPct val="50000"/>
              </a:spcBef>
              <a:buFontTx/>
              <a:buChar char="•"/>
            </a:pPr>
            <a:r>
              <a:rPr lang="fr-FR" altLang="fr-FR" sz="1800" dirty="0" smtClean="0"/>
              <a:t>Les correspondants locaux ont pour mission d’organiser conjointement avec l’Administrateur-délégué régional des réunions locales et ils participent aux relations de l’Association avec les Unités situées sur leur territoire et les pouvoirs publics locaux, élus et collectivités…</a:t>
            </a:r>
          </a:p>
          <a:p>
            <a:pPr>
              <a:spcBef>
                <a:spcPct val="50000"/>
              </a:spcBef>
              <a:buFontTx/>
              <a:buChar char="•"/>
            </a:pPr>
            <a:endParaRPr lang="fr-FR" altLang="fr-FR" sz="1800" dirty="0" smtClean="0"/>
          </a:p>
          <a:p>
            <a:pPr marL="0" indent="0">
              <a:buNone/>
            </a:pPr>
            <a:endParaRPr lang="fr-FR" altLang="fr-FR" sz="2400" b="1" dirty="0" smtClean="0">
              <a:solidFill>
                <a:srgbClr val="000000"/>
              </a:solidFill>
              <a:cs typeface="Times New Roman" panose="02020603050405020304" pitchFamily="18" charset="0"/>
            </a:endParaRPr>
          </a:p>
        </p:txBody>
      </p:sp>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8787" y="686594"/>
            <a:ext cx="11144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45643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838200" y="1690688"/>
            <a:ext cx="10515600" cy="4679084"/>
          </a:xfrm>
        </p:spPr>
        <p:txBody>
          <a:bodyPr>
            <a:normAutofit/>
          </a:bodyPr>
          <a:lstStyle/>
          <a:p>
            <a:pPr marL="0" indent="0">
              <a:buNone/>
            </a:pPr>
            <a:r>
              <a:rPr lang="fr-FR" altLang="fr-FR" sz="2400" b="1" dirty="0" smtClean="0">
                <a:solidFill>
                  <a:srgbClr val="000000"/>
                </a:solidFill>
                <a:cs typeface="Times New Roman" panose="02020603050405020304" pitchFamily="18" charset="0"/>
              </a:rPr>
              <a:t>Pour nous contacter</a:t>
            </a:r>
          </a:p>
          <a:p>
            <a:pPr>
              <a:defRPr/>
            </a:pPr>
            <a:r>
              <a:rPr lang="fr-FR" sz="1800" b="1" dirty="0"/>
              <a:t>Association des Élus Agents EDF et des Energies</a:t>
            </a:r>
            <a:br>
              <a:rPr lang="fr-FR" sz="1800" b="1" dirty="0"/>
            </a:br>
            <a:endParaRPr lang="fr-FR" sz="1800" dirty="0"/>
          </a:p>
          <a:p>
            <a:pPr>
              <a:defRPr/>
            </a:pPr>
            <a:r>
              <a:rPr lang="fr-FR" sz="1800" b="1" dirty="0"/>
              <a:t>57 rue d'Amsterdam</a:t>
            </a:r>
            <a:br>
              <a:rPr lang="fr-FR" sz="1800" b="1" dirty="0"/>
            </a:br>
            <a:endParaRPr lang="fr-FR" sz="1800" dirty="0"/>
          </a:p>
          <a:p>
            <a:pPr>
              <a:defRPr/>
            </a:pPr>
            <a:r>
              <a:rPr lang="fr-FR" sz="1800" b="1" dirty="0"/>
              <a:t>75008 PARIS</a:t>
            </a:r>
            <a:br>
              <a:rPr lang="fr-FR" sz="1800" b="1" dirty="0"/>
            </a:br>
            <a:endParaRPr lang="fr-FR" altLang="fr-FR" sz="1800" dirty="0">
              <a:solidFill>
                <a:srgbClr val="0066FF"/>
              </a:solidFill>
              <a:latin typeface="Comic Sans MS" panose="030F0702030302020204" pitchFamily="66" charset="0"/>
            </a:endParaRPr>
          </a:p>
          <a:p>
            <a:pPr>
              <a:defRPr/>
            </a:pPr>
            <a:endParaRPr lang="fr-FR" altLang="fr-FR" sz="1800" dirty="0">
              <a:solidFill>
                <a:srgbClr val="0033CC"/>
              </a:solidFill>
              <a:latin typeface="Comic Sans MS" panose="030F0702030302020204" pitchFamily="66" charset="0"/>
            </a:endParaRPr>
          </a:p>
          <a:p>
            <a:pPr>
              <a:spcBef>
                <a:spcPct val="50000"/>
              </a:spcBef>
              <a:defRPr/>
            </a:pPr>
            <a:endParaRPr lang="fr-FR" altLang="fr-FR" sz="1800" dirty="0">
              <a:solidFill>
                <a:srgbClr val="0033CC"/>
              </a:solidFill>
              <a:latin typeface="Comic Sans MS" panose="030F0702030302020204" pitchFamily="66" charset="0"/>
            </a:endParaRPr>
          </a:p>
          <a:p>
            <a:pPr>
              <a:defRPr/>
            </a:pPr>
            <a:r>
              <a:rPr lang="fr-FR" altLang="fr-FR" sz="1800" dirty="0">
                <a:solidFill>
                  <a:srgbClr val="FF3300"/>
                </a:solidFill>
                <a:latin typeface="Comic Sans MS" panose="030F0702030302020204" pitchFamily="66" charset="0"/>
              </a:rPr>
              <a:t>E-mail: </a:t>
            </a:r>
            <a:r>
              <a:rPr lang="fr-FR" sz="1800" b="1" u="sng" dirty="0" smtClean="0">
                <a:hlinkClick r:id="rId2"/>
              </a:rPr>
              <a:t>associationaeaee@orange.fr</a:t>
            </a:r>
            <a:endParaRPr lang="fr-FR" sz="1800" dirty="0"/>
          </a:p>
          <a:p>
            <a:pPr>
              <a:spcBef>
                <a:spcPct val="50000"/>
              </a:spcBef>
              <a:buFontTx/>
              <a:buChar char="•"/>
            </a:pPr>
            <a:r>
              <a:rPr lang="fr-FR" sz="1800" u="sng" dirty="0" smtClean="0">
                <a:hlinkClick r:id="rId3"/>
              </a:rPr>
              <a:t>http://www.aeaee.org</a:t>
            </a:r>
            <a:endParaRPr lang="fr-FR" sz="1800" dirty="0" smtClean="0"/>
          </a:p>
          <a:p>
            <a:pPr>
              <a:spcBef>
                <a:spcPct val="50000"/>
              </a:spcBef>
              <a:buFontTx/>
              <a:buChar char="•"/>
            </a:pPr>
            <a:endParaRPr lang="fr-FR" altLang="fr-FR" sz="1800" dirty="0" smtClean="0"/>
          </a:p>
          <a:p>
            <a:pPr marL="0" indent="0">
              <a:buNone/>
            </a:pPr>
            <a:endParaRPr lang="fr-FR" altLang="fr-FR" sz="2400" b="1" dirty="0" smtClean="0">
              <a:solidFill>
                <a:srgbClr val="000000"/>
              </a:solidFill>
              <a:cs typeface="Times New Roman" panose="02020603050405020304" pitchFamily="18" charset="0"/>
            </a:endParaRPr>
          </a:p>
        </p:txBody>
      </p:sp>
      <p:pic>
        <p:nvPicPr>
          <p:cNvPr id="4" name="Imag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8787" y="686594"/>
            <a:ext cx="11144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31776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838200" y="1690688"/>
            <a:ext cx="10515600" cy="4679084"/>
          </a:xfrm>
        </p:spPr>
        <p:txBody>
          <a:bodyPr>
            <a:normAutofit/>
          </a:bodyPr>
          <a:lstStyle/>
          <a:p>
            <a:pPr marL="0" indent="0" algn="ctr">
              <a:buNone/>
            </a:pPr>
            <a:r>
              <a:rPr lang="fr-FR" altLang="fr-FR" sz="8000" b="1" dirty="0" smtClean="0">
                <a:solidFill>
                  <a:srgbClr val="000000"/>
                </a:solidFill>
                <a:cs typeface="Times New Roman" panose="02020603050405020304" pitchFamily="18" charset="0"/>
              </a:rPr>
              <a:t>Merci pour votre attention</a:t>
            </a:r>
          </a:p>
        </p:txBody>
      </p:sp>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8787" y="686594"/>
            <a:ext cx="11144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99166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433</Words>
  <Application>Microsoft Office PowerPoint</Application>
  <PresentationFormat>Grand écran</PresentationFormat>
  <Paragraphs>38</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Light</vt:lpstr>
      <vt:lpstr>Comic Sans MS</vt:lpstr>
      <vt:lpstr>Times New Roman</vt:lpstr>
      <vt:lpstr>Thème Office</vt:lpstr>
      <vt:lpstr>    </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Association des Elus Agents d’EDF et des Energies</dc:title>
  <dc:creator>jean-pierre sicre</dc:creator>
  <cp:lastModifiedBy>jean-pierre sicre</cp:lastModifiedBy>
  <cp:revision>6</cp:revision>
  <dcterms:created xsi:type="dcterms:W3CDTF">2021-11-28T21:17:51Z</dcterms:created>
  <dcterms:modified xsi:type="dcterms:W3CDTF">2021-11-28T22:01:19Z</dcterms:modified>
</cp:coreProperties>
</file>